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8" r:id="rId8"/>
    <p:sldId id="266" r:id="rId9"/>
    <p:sldId id="267" r:id="rId10"/>
    <p:sldId id="269" r:id="rId11"/>
    <p:sldId id="264" r:id="rId12"/>
    <p:sldId id="265" r:id="rId13"/>
    <p:sldId id="261" r:id="rId14"/>
    <p:sldId id="274" r:id="rId15"/>
    <p:sldId id="273" r:id="rId16"/>
    <p:sldId id="272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4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05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9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4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8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08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10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81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2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DCBB4-BA39-48A9-8F6F-24C834A760B3}" type="datetimeFigureOut">
              <a:rPr lang="ru-RU" smtClean="0"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AAAAB-7C6F-4077-BDFC-D3A07F7F0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6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/>
          <a:lstStyle/>
          <a:p>
            <a:r>
              <a:rPr lang="ru-RU" dirty="0" smtClean="0"/>
              <a:t>XML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700808"/>
            <a:ext cx="6400800" cy="1752600"/>
          </a:xfrm>
        </p:spPr>
        <p:txBody>
          <a:bodyPr/>
          <a:lstStyle/>
          <a:p>
            <a:r>
              <a:rPr lang="ru-RU" dirty="0"/>
              <a:t>ОСНОВЫ СИНТАКСИСА </a:t>
            </a:r>
            <a:r>
              <a:rPr lang="ru-RU" dirty="0" smtClean="0"/>
              <a:t>XML </a:t>
            </a:r>
            <a:r>
              <a:rPr lang="ru-RU" dirty="0"/>
              <a:t>СТРУКТУРА </a:t>
            </a:r>
            <a:r>
              <a:rPr lang="ru-RU" dirty="0" smtClean="0"/>
              <a:t>XML-ДОКУМЕНТА</a:t>
            </a:r>
          </a:p>
          <a:p>
            <a:r>
              <a:rPr lang="ru-RU" dirty="0" smtClean="0"/>
              <a:t>ОТОБРАЖЕНИЕ </a:t>
            </a:r>
            <a:r>
              <a:rPr lang="ru-RU" dirty="0"/>
              <a:t>XML-ДОКУМЕНТА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2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97346"/>
            <a:ext cx="828092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XML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был разработан рабочей группой XML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консорциума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Consortium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(W3C).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описывают его создатели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Расширяемый язык разметки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Markup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(XML) представляет собой составную часть языка SGML… Он предназначен для облегчения использования языка SGML в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выполнения задач, которые в настоящее время реализуются с помощью языка HTML. XML разработан с целью усовершенствовать применение и взаимодействие языков SGML и HTML.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выдержка из спецификации версии 1.0 XML, созданной XML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феврале 1998 г. Весь документ вы можете найти на сайте W3C по адресу http://www.w3.org/TR/1998/REC-xml-19980210</a:t>
            </a:r>
          </a:p>
        </p:txBody>
      </p:sp>
    </p:spTree>
    <p:extLst>
      <p:ext uri="{BB962C8B-B14F-4D97-AF65-F5344CB8AC3E}">
        <p14:creationId xmlns:p14="http://schemas.microsoft.com/office/powerpoint/2010/main" val="219799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7361" y="42934"/>
            <a:ext cx="847841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документов, которые не могут быть адекватно описаны с помощью языка HTML: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документ, структура которого не содержит типовых компонентов - заголовок, абзацы, списки, таблицы;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база данных, в которой необходимо сортировать, фильтровать,  осуществлять поиск и обработку данных;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 представляющий из себя иерархическую структуру, которая должна быть использована для создания оглавления, оформления различных уровней различными стилями, извлечения определенных разделов и обработки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на языке XML представляет собой операторы, написанные с соблюдением определенного синтаксиса. Когда вы создаете XML-документ, то вместо использования ограниченного набора определенных элементов вы имеете возможность создавать ваши собственные элементы и присваивать им любые имена по вашему выбору – именно поэтому язык XML является расширяемым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Язык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– это текстовый язык в стандарте UNICODE. Не смотря на то, что текстовые данные избыточны по сравнению с двоичными и их передача требует большего времени, XML может использовать уже существующую и широко распространенную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-инфраструктуру (HTTP, серверы, браузеры передачи HTML).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XML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строго определенный синтаксис. Это обусловлено тем, что структура XML-документов должна быть понятной для программы, которая обрабатывает и отображает информацию, содержащуюся в этих документах. Строгий синтаксис придает XML-документу предсказуемую форму и облегчает написание программы обработки.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языка XML – облегчить работу с документами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работы с XML-документом включает несколько этапов, представленных на рисунке </a:t>
            </a:r>
          </a:p>
        </p:txBody>
      </p:sp>
      <p:sp>
        <p:nvSpPr>
          <p:cNvPr id="3" name="Rectangle 2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791557" y="1299100"/>
            <a:ext cx="7596867" cy="4722188"/>
            <a:chOff x="1707" y="7205"/>
            <a:chExt cx="9034" cy="5183"/>
          </a:xfrm>
        </p:grpSpPr>
        <p:sp>
          <p:nvSpPr>
            <p:cNvPr id="5" name="AutoShape 21"/>
            <p:cNvSpPr>
              <a:spLocks noChangeAspect="1" noChangeArrowheads="1" noTextEdit="1"/>
            </p:cNvSpPr>
            <p:nvPr/>
          </p:nvSpPr>
          <p:spPr bwMode="auto">
            <a:xfrm>
              <a:off x="1707" y="7205"/>
              <a:ext cx="9034" cy="5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Freeform 20"/>
            <p:cNvSpPr>
              <a:spLocks/>
            </p:cNvSpPr>
            <p:nvPr/>
          </p:nvSpPr>
          <p:spPr bwMode="auto">
            <a:xfrm>
              <a:off x="1761" y="7326"/>
              <a:ext cx="3826" cy="1936"/>
            </a:xfrm>
            <a:custGeom>
              <a:avLst/>
              <a:gdLst>
                <a:gd name="T0" fmla="*/ 0 w 3600"/>
                <a:gd name="T1" fmla="*/ 15 h 1980"/>
                <a:gd name="T2" fmla="*/ 3585 w 3600"/>
                <a:gd name="T3" fmla="*/ 0 h 1980"/>
                <a:gd name="T4" fmla="*/ 3600 w 3600"/>
                <a:gd name="T5" fmla="*/ 1965 h 1980"/>
                <a:gd name="T6" fmla="*/ 0 w 3600"/>
                <a:gd name="T7" fmla="*/ 1980 h 1980"/>
                <a:gd name="T8" fmla="*/ 0 w 3600"/>
                <a:gd name="T9" fmla="*/ 15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0" h="1980">
                  <a:moveTo>
                    <a:pt x="0" y="15"/>
                  </a:moveTo>
                  <a:lnTo>
                    <a:pt x="3585" y="0"/>
                  </a:lnTo>
                  <a:lnTo>
                    <a:pt x="3600" y="1965"/>
                  </a:lnTo>
                  <a:lnTo>
                    <a:pt x="0" y="198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Line 19"/>
            <p:cNvSpPr>
              <a:spLocks noChangeShapeType="1"/>
            </p:cNvSpPr>
            <p:nvPr/>
          </p:nvSpPr>
          <p:spPr bwMode="auto">
            <a:xfrm>
              <a:off x="7931" y="9811"/>
              <a:ext cx="54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Rectangle 18"/>
            <p:cNvSpPr>
              <a:spLocks noChangeArrowheads="1"/>
            </p:cNvSpPr>
            <p:nvPr/>
          </p:nvSpPr>
          <p:spPr bwMode="auto">
            <a:xfrm>
              <a:off x="1887" y="10356"/>
              <a:ext cx="3239" cy="1358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1857" y="7474"/>
              <a:ext cx="3600" cy="7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Представление или отображение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1856" y="8398"/>
              <a:ext cx="3601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Текст на </a:t>
              </a:r>
              <a:r>
                <a:rPr kumimoji="0" lang="en-US" sz="12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XML  или XSLT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1967" y="10564"/>
              <a:ext cx="30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Документ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1967" y="11104"/>
              <a:ext cx="30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Текст в </a:t>
              </a: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Unicode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687" y="9262"/>
              <a:ext cx="1" cy="10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5487" y="9404"/>
              <a:ext cx="2699" cy="11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Анализатор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(интерпретатор, процессор или </a:t>
              </a: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Parser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3687" y="9952"/>
              <a:ext cx="181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8487" y="9362"/>
              <a:ext cx="2220" cy="12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Приложение, использующее 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XML-документ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8"/>
            <p:cNvSpPr>
              <a:spLocks/>
            </p:cNvSpPr>
            <p:nvPr/>
          </p:nvSpPr>
          <p:spPr bwMode="auto">
            <a:xfrm>
              <a:off x="5686" y="7537"/>
              <a:ext cx="509" cy="1202"/>
            </a:xfrm>
            <a:prstGeom prst="leftBrace">
              <a:avLst>
                <a:gd name="adj1" fmla="val 19679"/>
                <a:gd name="adj2" fmla="val 50042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6246" y="7625"/>
              <a:ext cx="4495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D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ocument </a:t>
              </a: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T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ype </a:t>
              </a: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D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efinition (DTD)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6233" y="8225"/>
              <a:ext cx="4159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XML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-схема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2028" y="10491"/>
              <a:ext cx="524" cy="4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5625" y="9061"/>
              <a:ext cx="510" cy="4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3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8538" y="9011"/>
              <a:ext cx="510" cy="4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4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862" y="7205"/>
              <a:ext cx="570" cy="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1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72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началом обработки документ должен пройти стадию синтаксического анализа и проверки на соответствие DTD/XSL-схеме.  Эту работу выполняет XML-анализатор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самого документа на вход анализатора подаётся описание документа, которое может храниться как в самом документе, так и в отдельном файле. Описание содержит данные о типах, назначении и связях между ними. Такое определение может представлять собой DTD-определение типа документа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Type Definition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более новый тип описания - XML-схему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XML-анализатор является посредником между XML- документом и приложением, в качестве которого может выступать СУБД, сервер каталога, инструментальные среды на стороне сервера и другие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широко используются несколько реализаций анализаторов, так например, для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фирмой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разработан MSXML-анализатор, консорциумом W3C на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написан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Cocoon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Фирмы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Oracle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поставщики программного обеспечения имеют аналогичные утилиты для других операционных систем и среды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 с DOM ведется разработка еще одного стандарта, называемого SAX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API for XML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 него заложена совсем другая модель. SAX-анализатор генерирует для пользователя систему событий (начало элемента, конец элемента, команда обработки и прочее),  программируемые обработчики которых реализуют требуемую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7131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62464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&lt;?xml version="1.0" encoding="windows-1251"?&gt;</a:t>
            </a:r>
          </a:p>
          <a:p>
            <a:r>
              <a:rPr lang="en-US" dirty="0"/>
              <a:t>&lt;</a:t>
            </a:r>
            <a:r>
              <a:rPr lang="en-US" dirty="0" err="1"/>
              <a:t>Progr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</a:t>
            </a:r>
            <a:r>
              <a:rPr lang="ru-RU" dirty="0"/>
              <a:t>технология </a:t>
            </a:r>
            <a:r>
              <a:rPr lang="en-US" dirty="0"/>
              <a:t>W3</a:t>
            </a:r>
            <a:r>
              <a:rPr lang="ru-RU" dirty="0"/>
              <a:t>С&lt;/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&lt;TITLE&gt;web-</a:t>
            </a:r>
            <a:r>
              <a:rPr lang="ru-RU" dirty="0"/>
              <a:t>программирование&lt;/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</a:t>
            </a:r>
            <a:r>
              <a:rPr lang="ru-RU" dirty="0"/>
              <a:t>Компьютерные сети&lt;/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&lt;/</a:t>
            </a:r>
            <a:r>
              <a:rPr lang="en-US" dirty="0" err="1"/>
              <a:t>Progr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548680"/>
            <a:ext cx="2559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Пример </a:t>
            </a:r>
            <a:r>
              <a:rPr lang="en-US" dirty="0" smtClean="0"/>
              <a:t>XML-</a:t>
            </a:r>
            <a:r>
              <a:rPr lang="ru-RU" dirty="0" smtClean="0"/>
              <a:t>документа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2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5204"/>
            <a:ext cx="34888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XML-документа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2714" y="476091"/>
            <a:ext cx="866177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XML-документа состоит из трех частей: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пролога;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определения (необязательно);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собственно тела документа, начинающегося с корневого элемента.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составляющей XML-документа соответствует XML - код.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Пролог (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заголовок)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XML-документа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содержать общие для всего документа комментарии и команды обработки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 instructions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 которым относятся: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объявление XML;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подключение к XML сценария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ссылка на таблицу стилей;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команды обработки конкретного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парсера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секции CDATA.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обработки - это специальные теги, ограничиваемые с двух сторон парами символов &lt;? и ?&gt;. Команды представляют собой инструкции анализатору для выбора тех или иных режимов или параметров. Рекомендуется, чтобы инструкция обработки начиналась с адреса того приложения, которому она предназначена.</a:t>
            </a:r>
          </a:p>
        </p:txBody>
      </p:sp>
    </p:spTree>
    <p:extLst>
      <p:ext uri="{BB962C8B-B14F-4D97-AF65-F5344CB8AC3E}">
        <p14:creationId xmlns:p14="http://schemas.microsoft.com/office/powerpoint/2010/main" val="24352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35292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XML-документ начинается с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(XML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Эта команда обработки не обязательна, но рекомендована W3C, так как указывает номер версии XML: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version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="1.0"?&gt;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обязательного номера версии, объявление XML может содержать описание типа кодировки и признак автономности:</a:t>
            </a:r>
          </a:p>
          <a:p>
            <a:pPr indent="39600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version="1.0" encoding="windows-1251" standalone="yes"?&gt;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документе содержатся указания на внешние DTD-схемы, то автономным он не является. 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объявлением XML в документе не должно быть никаких символов даже пробелов, иначе анализатор выдаст сообщение об ошибке.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таблицу стилей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xml-stylesheet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команда обработки, которая указывает на таблицу стилей на языке XSL, используемую для отображения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-документа: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="application.xsl" type="text/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"?&gt;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2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9249"/>
            <a:ext cx="842493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Примером инструкции обработки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парсера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Cocoon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 команда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cocoon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type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"?&gt;, 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указывает, что обрабатываемый XML –документ должен быть преобразован в формат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Секции CDATA используются когда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поместить в документ содержимое, которое не должно обрабатываться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анализатором. Все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содержимое, находящееся между &lt;![CDATA[ и ] ]&gt; анализатор пропускает, не проверяя на соответствие синтаксису XML.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 документа могут встречаться и другие команды, в том числе специфичные для конкретного анализатора. Незнакомая команда не должна приводить к исключительной ситуации, она будет просто пропущена анализатором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XML-документы могут содержать комментарии, которые игнорируются приложением, обрабатывающим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&lt;!--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комментарий --&gt;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использовать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комментария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"--".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3527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5689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DTD или XML-схема, которые содержат описание структуры документа, то есть, описание всех элементов с их атрибутами, типами данных, связями и уровнями вложенности.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XML-схема описывает XML-документ с помощью подмножеств языка XML –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 definition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(XSD) или 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Reduced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(XDR).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01736"/>
            <a:ext cx="7272808" cy="4695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15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XML-документа. 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XML-документе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должен быть один элемент, который содержит в себе все остальные и выступает в роли главного заголовка документа. Этот элемент документа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element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называется корневым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 element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все остальные элементы являются его непосредственными потомками или потомками других его потомков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представляет собой логические скобки, в которых помещается информация, выделенная из общего контента документа.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оформляются тегами. Разработчик сам определяет названия тегов (элементов) и, если необходимо, правила их интерпретации,  которые отделены от XML-кода документа и образуют XSLT-сценарий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элемент имеет собственное имя, которое может содержать буквы, цифры, дефисы, символы подчеркивания.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Существенными отличиями синтаксиса XML от HTML являются: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XML существует различие между строчными и заглавными буквами, элементы с именами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22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совершенно разные элементы;</a:t>
            </a:r>
          </a:p>
          <a:p>
            <a:pPr indent="396000"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5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XML элементы должны или не пересекаться, или быть полностью вложенными, частичная вложенность не допускается, поэтому являются ошибочными конструкции типа: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first_element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second_element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first_element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открывающему тегу обязательно должен соответст­вовать закрывающий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начинается начальным (открывающим) тегом и завершается закрывающим тегом, между ними может находиться текстовое значение элемента и другие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открывающем теге, помимо имени элемента, могут находиться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элемента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Атрибуты представляют собой дополнительную информацию, которая может описывать элемент:</a:t>
            </a:r>
          </a:p>
          <a:p>
            <a:pPr indent="39600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&lt;salary year="2011" currency="KZ"&gt;100000&lt;/salary&gt;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salary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(зарплата) имеет значение 100000, а атрибуты указывают, что выражена эта цифра в тенге и относится к 2011 году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1091"/>
            <a:ext cx="871296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 может быть пустым и не содержать ни значения, ни атрибутов. В этом случае допустима краткая форма его записи, в которой отсутствует закрывающий тег, два элемента &lt;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dummy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/&gt;  и &lt;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dummy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&gt;&lt; /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dummy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эквивалентны.</a:t>
            </a:r>
          </a:p>
          <a:p>
            <a:pPr indent="3960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местоположения элемента в дереве, каждый из них имеет собственную характеристику, определяющую его «родственное»  отношение к другим элементам.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отношения строятся в соответствии со строгой иерархичностью древовидной модели документа.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шесть типов родственных отношений между элементами: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этом родственном отношении элемент находится по отношению к самому себе;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непосредственный потомок;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непосредственный предок;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sibling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соседний элемент;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ancestor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предок, но не обязательно непосредственный;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descendant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потомок, но не обязательно непосредственный.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Приведенные типы родственных отношений между элементами используются в конструкциях языка адресации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XPath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57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828092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dirty="0" smtClean="0"/>
              <a:t>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огласно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спецификации XML, выделяются два типа XML-документов: 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правильные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состоятельные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соблюдении условий правильности документ будет обработан анализатором и пользователь получит к нему доступ с использованием интерфейсов DOM.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не имеет синтаксических ошибок (речь идет об использовании символов &lt;, &gt;, &amp; и др.) и в нем соблюдаются следующие три условия: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содержит, по крайней мере, один элемент;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есть корневой элемент, уникальный для данного документа;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все остальные элементы вложены в корневой элемент и/или друг в друга без перекрытия.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Состоятельный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во-первых, должен быть правильным, а во-вторых, он должен полностью соответствовать определению: своему DTD или схеме.</a:t>
            </a:r>
          </a:p>
        </p:txBody>
      </p:sp>
    </p:spTree>
    <p:extLst>
      <p:ext uri="{BB962C8B-B14F-4D97-AF65-F5344CB8AC3E}">
        <p14:creationId xmlns:p14="http://schemas.microsoft.com/office/powerpoint/2010/main" val="2454724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933" y="8531"/>
            <a:ext cx="90364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основных способа сообщить браузеру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программе ),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обрабатывать и отображать каждый из созданных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XML-элементов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помощью данного метода вы связываете таблицу стилей с XML-документом.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либо каскадную таблицу стилей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Cascading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CSS), которая также применяется для HTML-страниц, либо расширяемую таблицу в формате языка стилевых таблиц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обладающую значительно более широкими возможностями, нежели CSS, и разработанную специально для XML-документов.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Связывание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метод требует создания HTML-страницы, связывания с ней XML-документа и установления взаимодействий стандартных HTML-элементов на странице, таких как SPAN или TABLE, с элементами XML.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сценария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этом методе вы создаете HTML-страницу, связываете ее с XML-документом и имеете доступ к индивидуальным XML-элементам с помощью специально написанного кода сценария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VBScript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 воспринимает XML-документ как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состоящую из большого набора объектов, свойств и команд. Написанный код позволяет осуществлять доступ, отображение и манипулирование XML-элементами. </a:t>
            </a:r>
          </a:p>
        </p:txBody>
      </p:sp>
    </p:spTree>
    <p:extLst>
      <p:ext uri="{BB962C8B-B14F-4D97-AF65-F5344CB8AC3E}">
        <p14:creationId xmlns:p14="http://schemas.microsoft.com/office/powerpoint/2010/main" val="40468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97346"/>
            <a:ext cx="82089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 воспринимает XML-документ как объектную модель документа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DOM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состоящую из большого набора объектов, свойств и команд. Написанный код позволяет осуществлять доступ, отображение и манипулирование XML-элементами.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корректного отображения документа в браузере используется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специальное описание структуры документа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DTD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Type Definition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 которое  дает возможность XML-процессору проверить: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соответствует ли документ структуре, то есть является ли он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является ли он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валидным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и если какая-либо часть документа не отвечает DTD-спецификации, процессор генерирует сообщение об ошибке для редактирования документа. 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корректности формирования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набор правил, определенных в спецификации XML, и основные синтаксические требования.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693555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35292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XML-документ должен быть корректно сформированным, любое отклонение от требований корректности формирования считается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фатальной ошибкой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fatal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error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XML-процессор сталкивается с фатальной ошибкой, он должен остановить нормальную обработку документа и не пытаться ее возобновить.</a:t>
            </a:r>
          </a:p>
          <a:p>
            <a:pPr indent="396000"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валидности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состоят из специальных правил по созданию соответствующего объявления типа, а также созданию документа, отвечающего описанию DTD.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валидность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не обязательной для XML-документа, отклонение от требований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валидности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считается лишь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ошибкой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error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не фатальным сбоем. Если XML-процессор встречает ошибку, он может просто выдать сообщение о ней и продолжить выполнение обработки.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75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Расширяемый язык стилей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Language for Transformation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является подмножеством языка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Language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представления содержащихся в документе данных или результаты операций над ними.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описывает стилевую таблицу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 sheet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которой для каждой конструкции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содержащейся в документе, заданы правила его представления, то есть, язык трансформирует документ с самыми разными целями и самые разные форматы (например, в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являясь подмножеством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 качестве формата для результата трансформации использует исключительно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созданный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 может быть преобразован в формат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XHTML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обладает способностью себя представлять.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трансформации  исходное дерево элементов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-документа преобразуется в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XHTML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дерево с помощью директив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30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816" y="260648"/>
            <a:ext cx="828365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Обобщенная схема процесса преобразования исходного дерева в результирующее дерево  осуществляется путем сопоставления так называемых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сравнивается с элементами исходного дерева, и по правилам шаблона происходит его преобразование в набор узлов результирующего дерева. Причем исходное и результирующее деревья полностью отделены друг от друга.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элементов исходного дерева направлен сверху вниз, от корня к листьям. Древовидная структура данных позволяет разбивать описание представления документа на части и редактировать каждую часть отдельно.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редактирования разработчик может использовать механизм взаимодействия этих частей, то есть из любого места сценария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обратиться к другому набору правил,  который был где-либо описан, и применить его к текущему узлу. Такая модульность и возможность организации рекурсии добавляют значительную гибкость стилевым таблицам.</a:t>
            </a:r>
          </a:p>
        </p:txBody>
      </p:sp>
    </p:spTree>
    <p:extLst>
      <p:ext uri="{BB962C8B-B14F-4D97-AF65-F5344CB8AC3E}">
        <p14:creationId xmlns:p14="http://schemas.microsoft.com/office/powerpoint/2010/main" val="2029030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элементы языка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принадлежат зарезервированному пространству имен: 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http://www.w3.org/1999/XSL/Transform и имеют префикс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:, который не используется по умолчанию, то есть для всех  элементов данного пространства имен должны быть заданы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полные имена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пространство имен действует только в сценарии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не распространяется на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-документ, который представляет собой исходное дерево документа.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спецификации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имена всех элементов таблиц стилей пишутся строчными буквами, в качестве разделителя используется дефис: 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templates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/&gt;.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-документом, поэтому должен соответствовать правилам синтаксиса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содержать заголовок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version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="1.0"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koi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"?&gt;;</a:t>
            </a:r>
          </a:p>
          <a:p>
            <a:pPr indent="396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иметь корневой элемент, в качестве которого используется один из двух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стиля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определяемых как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xls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stylesheet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xsl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3002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53" y="69658"/>
            <a:ext cx="4572000" cy="535531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dirty="0"/>
              <a:t>&lt;?xml version="1.0" encoding="windows-1251" ?&gt;</a:t>
            </a:r>
          </a:p>
          <a:p>
            <a:r>
              <a:rPr lang="en-US" dirty="0"/>
              <a:t>&lt;?xml-</a:t>
            </a:r>
            <a:r>
              <a:rPr lang="en-US" dirty="0" err="1"/>
              <a:t>stylesheet</a:t>
            </a:r>
            <a:r>
              <a:rPr lang="en-US" dirty="0"/>
              <a:t> type="text/</a:t>
            </a:r>
            <a:r>
              <a:rPr lang="en-US" dirty="0" err="1"/>
              <a:t>xsl</a:t>
            </a:r>
            <a:r>
              <a:rPr lang="en-US" dirty="0"/>
              <a:t>" </a:t>
            </a:r>
            <a:r>
              <a:rPr lang="en-US" dirty="0" err="1"/>
              <a:t>href</a:t>
            </a:r>
            <a:r>
              <a:rPr lang="en-US" dirty="0"/>
              <a:t>="8.xsl"?&gt;</a:t>
            </a:r>
          </a:p>
          <a:p>
            <a:r>
              <a:rPr lang="en-US" dirty="0"/>
              <a:t>&lt;</a:t>
            </a:r>
            <a:r>
              <a:rPr lang="en-US" dirty="0" err="1"/>
              <a:t>Progr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</a:t>
            </a:r>
            <a:r>
              <a:rPr lang="ru-RU" dirty="0"/>
              <a:t>технология </a:t>
            </a:r>
            <a:r>
              <a:rPr lang="en-US" dirty="0"/>
              <a:t>W3</a:t>
            </a:r>
            <a:r>
              <a:rPr lang="ru-RU" dirty="0"/>
              <a:t>С&lt;/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&lt;TITLE&gt;web-</a:t>
            </a:r>
            <a:r>
              <a:rPr lang="ru-RU" dirty="0"/>
              <a:t>программирование&lt;/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	&lt;TITLE&gt;</a:t>
            </a:r>
            <a:r>
              <a:rPr lang="ru-RU" dirty="0"/>
              <a:t>Компьютерные сети&lt;/</a:t>
            </a:r>
            <a:r>
              <a:rPr lang="en-US" dirty="0"/>
              <a:t>TITLE&gt;</a:t>
            </a:r>
          </a:p>
          <a:p>
            <a:r>
              <a:rPr lang="en-US" dirty="0"/>
              <a:t>    	&lt;Credit&gt;3&lt;/Credit&gt;</a:t>
            </a:r>
          </a:p>
          <a:p>
            <a:r>
              <a:rPr lang="en-US" dirty="0"/>
              <a:t>&lt;/</a:t>
            </a:r>
            <a:r>
              <a:rPr lang="en-US" dirty="0" err="1"/>
              <a:t>Modul</a:t>
            </a:r>
            <a:r>
              <a:rPr lang="en-US" dirty="0"/>
              <a:t>&gt;</a:t>
            </a:r>
          </a:p>
          <a:p>
            <a:r>
              <a:rPr lang="en-US" dirty="0"/>
              <a:t>&lt;/</a:t>
            </a:r>
            <a:r>
              <a:rPr lang="en-US" dirty="0" err="1"/>
              <a:t>Progr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69658"/>
            <a:ext cx="4248472" cy="507831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&lt;</a:t>
            </a:r>
            <a:r>
              <a:rPr lang="en-US" dirty="0" err="1"/>
              <a:t>xsl:stylesheet</a:t>
            </a:r>
            <a:r>
              <a:rPr lang="en-US" dirty="0"/>
              <a:t> </a:t>
            </a:r>
            <a:r>
              <a:rPr lang="en-US" dirty="0" err="1"/>
              <a:t>xmlns:xsl</a:t>
            </a:r>
            <a:r>
              <a:rPr lang="en-US" dirty="0"/>
              <a:t>="http://www.w3.org/1999/XSL/Transform" version="1.0"&gt;</a:t>
            </a:r>
          </a:p>
          <a:p>
            <a:r>
              <a:rPr lang="en-US" dirty="0"/>
              <a:t>&lt;</a:t>
            </a:r>
            <a:r>
              <a:rPr lang="en-US" dirty="0" err="1"/>
              <a:t>xsl:template</a:t>
            </a:r>
            <a:r>
              <a:rPr lang="en-US" dirty="0"/>
              <a:t> match="/"&gt;</a:t>
            </a:r>
          </a:p>
          <a:p>
            <a:r>
              <a:rPr lang="en-US" dirty="0"/>
              <a:t>&lt;</a:t>
            </a:r>
            <a:r>
              <a:rPr lang="en-US" dirty="0" err="1"/>
              <a:t>xsl:for-each</a:t>
            </a:r>
            <a:r>
              <a:rPr lang="en-US" dirty="0"/>
              <a:t> select="</a:t>
            </a:r>
            <a:r>
              <a:rPr lang="en-US" dirty="0" err="1"/>
              <a:t>Progr</a:t>
            </a:r>
            <a:r>
              <a:rPr lang="en-US" dirty="0"/>
              <a:t>/</a:t>
            </a:r>
            <a:r>
              <a:rPr lang="en-US" dirty="0" err="1"/>
              <a:t>Modul</a:t>
            </a:r>
            <a:r>
              <a:rPr lang="en-US" dirty="0"/>
              <a:t>"&gt;</a:t>
            </a:r>
          </a:p>
          <a:p>
            <a:r>
              <a:rPr lang="en-US" dirty="0"/>
              <a:t>&lt;SPAN STYLE="</a:t>
            </a:r>
            <a:r>
              <a:rPr lang="en-US" dirty="0" err="1"/>
              <a:t>font-style:italic</a:t>
            </a:r>
            <a:r>
              <a:rPr lang="en-US" dirty="0"/>
              <a:t>"&gt;</a:t>
            </a:r>
          </a:p>
          <a:p>
            <a:r>
              <a:rPr lang="ru-RU" dirty="0"/>
              <a:t>Дисциплина: </a:t>
            </a:r>
          </a:p>
          <a:p>
            <a:r>
              <a:rPr lang="ru-RU" dirty="0"/>
              <a:t>&lt;/</a:t>
            </a:r>
            <a:r>
              <a:rPr lang="en-US" dirty="0"/>
              <a:t>SPAN&gt;</a:t>
            </a:r>
          </a:p>
          <a:p>
            <a:r>
              <a:rPr lang="en-US" dirty="0"/>
              <a:t>&lt;</a:t>
            </a:r>
            <a:r>
              <a:rPr lang="en-US" dirty="0" err="1"/>
              <a:t>xsl:value-of</a:t>
            </a:r>
            <a:r>
              <a:rPr lang="en-US" dirty="0"/>
              <a:t> select="TITLE"/&gt;</a:t>
            </a:r>
          </a:p>
          <a:p>
            <a:r>
              <a:rPr lang="en-US" dirty="0"/>
              <a:t>&lt;BR/&gt;</a:t>
            </a:r>
          </a:p>
          <a:p>
            <a:r>
              <a:rPr lang="en-US" dirty="0"/>
              <a:t>&lt;SPAN STYLE="</a:t>
            </a:r>
            <a:r>
              <a:rPr lang="en-US" dirty="0" err="1"/>
              <a:t>font-style:italic</a:t>
            </a:r>
            <a:r>
              <a:rPr lang="en-US" dirty="0"/>
              <a:t>"&gt;</a:t>
            </a:r>
          </a:p>
          <a:p>
            <a:r>
              <a:rPr lang="ru-RU" dirty="0"/>
              <a:t>Количество кредитов: </a:t>
            </a:r>
          </a:p>
          <a:p>
            <a:r>
              <a:rPr lang="ru-RU" dirty="0"/>
              <a:t>&lt;/</a:t>
            </a:r>
            <a:r>
              <a:rPr lang="en-US" dirty="0"/>
              <a:t>SPAN&gt;</a:t>
            </a:r>
          </a:p>
          <a:p>
            <a:r>
              <a:rPr lang="en-US" dirty="0"/>
              <a:t>&lt;</a:t>
            </a:r>
            <a:r>
              <a:rPr lang="en-US" dirty="0" err="1"/>
              <a:t>xsl:value-of</a:t>
            </a:r>
            <a:r>
              <a:rPr lang="en-US" dirty="0"/>
              <a:t> select="Credit"/&gt;</a:t>
            </a:r>
          </a:p>
          <a:p>
            <a:r>
              <a:rPr lang="en-US" dirty="0"/>
              <a:t>&lt;BR/&gt;</a:t>
            </a:r>
          </a:p>
          <a:p>
            <a:r>
              <a:rPr lang="en-US" dirty="0"/>
              <a:t>&lt;/</a:t>
            </a:r>
            <a:r>
              <a:rPr lang="en-US" dirty="0" err="1"/>
              <a:t>xsl:for-each</a:t>
            </a:r>
            <a:r>
              <a:rPr lang="en-US" dirty="0"/>
              <a:t>&gt;</a:t>
            </a:r>
          </a:p>
          <a:p>
            <a:r>
              <a:rPr lang="en-US" dirty="0"/>
              <a:t>&lt;/</a:t>
            </a:r>
            <a:r>
              <a:rPr lang="en-US" dirty="0" err="1"/>
              <a:t>xsl:template</a:t>
            </a:r>
            <a:r>
              <a:rPr lang="en-US" dirty="0"/>
              <a:t>&gt;</a:t>
            </a:r>
          </a:p>
          <a:p>
            <a:r>
              <a:rPr lang="en-US" dirty="0"/>
              <a:t>&lt;/</a:t>
            </a:r>
            <a:r>
              <a:rPr lang="en-US" dirty="0" err="1"/>
              <a:t>xsl:stylesheet</a:t>
            </a:r>
            <a:r>
              <a:rPr lang="en-US" dirty="0"/>
              <a:t>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7315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6048672" cy="31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773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2309</Words>
  <Application>Microsoft Office PowerPoint</Application>
  <PresentationFormat>Экран (4:3)</PresentationFormat>
  <Paragraphs>180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XML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XML</dc:title>
  <dc:creator>ww</dc:creator>
  <cp:lastModifiedBy>ww</cp:lastModifiedBy>
  <cp:revision>24</cp:revision>
  <dcterms:created xsi:type="dcterms:W3CDTF">2014-11-06T05:03:11Z</dcterms:created>
  <dcterms:modified xsi:type="dcterms:W3CDTF">2014-11-12T05:50:26Z</dcterms:modified>
</cp:coreProperties>
</file>